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3" r:id="rId3"/>
    <p:sldMasterId id="2147483655" r:id="rId4"/>
    <p:sldMasterId id="2147483657" r:id="rId5"/>
    <p:sldMasterId id="2147483659" r:id="rId6"/>
  </p:sldMasterIdLst>
  <p:notesMasterIdLst>
    <p:notesMasterId r:id="rId21"/>
  </p:notesMasterIdLst>
  <p:sldIdLst>
    <p:sldId id="256" r:id="rId7"/>
    <p:sldId id="257" r:id="rId8"/>
    <p:sldId id="258" r:id="rId9"/>
    <p:sldId id="259" r:id="rId10"/>
    <p:sldId id="261" r:id="rId11"/>
    <p:sldId id="262" r:id="rId12"/>
    <p:sldId id="263" r:id="rId13"/>
    <p:sldId id="264" r:id="rId14"/>
    <p:sldId id="265" r:id="rId15"/>
    <p:sldId id="266" r:id="rId16"/>
    <p:sldId id="271" r:id="rId17"/>
    <p:sldId id="267" r:id="rId18"/>
    <p:sldId id="269" r:id="rId19"/>
    <p:sldId id="270" r:id="rId20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8725B-1827-484E-9D72-7705DD26875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31AB5-EB45-49EE-A56C-662DB0C06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15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6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0D6FC"/>
            </a:gs>
            <a:gs pos="0">
              <a:srgbClr val="B8C2FB"/>
            </a:gs>
            <a:gs pos="1000">
              <a:srgbClr val="B8C2FB"/>
            </a:gs>
            <a:gs pos="100000">
              <a:srgbClr val="EAFFF6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;p2"/>
          <p:cNvSpPr/>
          <p:nvPr/>
        </p:nvSpPr>
        <p:spPr>
          <a:xfrm>
            <a:off x="0" y="0"/>
            <a:ext cx="251640" cy="5142960"/>
          </a:xfrm>
          <a:prstGeom prst="rect">
            <a:avLst/>
          </a:prstGeom>
          <a:gradFill rotWithShape="0"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0D6FC"/>
            </a:gs>
            <a:gs pos="0">
              <a:srgbClr val="B8C2FB"/>
            </a:gs>
            <a:gs pos="1000">
              <a:srgbClr val="B8C2FB"/>
            </a:gs>
            <a:gs pos="100000">
              <a:srgbClr val="EAFFF6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4;p6"/>
          <p:cNvSpPr/>
          <p:nvPr/>
        </p:nvSpPr>
        <p:spPr>
          <a:xfrm>
            <a:off x="0" y="0"/>
            <a:ext cx="251640" cy="5142960"/>
          </a:xfrm>
          <a:prstGeom prst="rect">
            <a:avLst/>
          </a:prstGeom>
          <a:gradFill rotWithShape="0"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cxnSp>
        <p:nvCxnSpPr>
          <p:cNvPr id="6" name="Google Shape;35;p6"/>
          <p:cNvCxnSpPr/>
          <p:nvPr/>
        </p:nvCxnSpPr>
        <p:spPr>
          <a:xfrm flipH="1">
            <a:off x="820440" y="948600"/>
            <a:ext cx="792360" cy="720"/>
          </a:xfrm>
          <a:prstGeom prst="straightConnector1">
            <a:avLst/>
          </a:prstGeom>
          <a:ln w="38100">
            <a:solidFill>
              <a:srgbClr val="6178F6"/>
            </a:solidFill>
            <a:round/>
          </a:ln>
        </p:spPr>
      </p:cxnSp>
      <p:cxnSp>
        <p:nvCxnSpPr>
          <p:cNvPr id="7" name="Google Shape;36;p6"/>
          <p:cNvCxnSpPr/>
          <p:nvPr/>
        </p:nvCxnSpPr>
        <p:spPr>
          <a:xfrm flipH="1">
            <a:off x="820440" y="948600"/>
            <a:ext cx="792360" cy="720"/>
          </a:xfrm>
          <a:prstGeom prst="straightConnector1">
            <a:avLst/>
          </a:prstGeom>
          <a:ln w="38100">
            <a:solidFill>
              <a:srgbClr val="6178F6"/>
            </a:solidFill>
            <a:round/>
          </a:ln>
        </p:spPr>
      </p:cxn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0D6FC"/>
            </a:gs>
            <a:gs pos="0">
              <a:srgbClr val="B8C2FB"/>
            </a:gs>
            <a:gs pos="1000">
              <a:srgbClr val="B8C2FB"/>
            </a:gs>
            <a:gs pos="100000">
              <a:srgbClr val="EAFFF6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6;p9"/>
          <p:cNvSpPr/>
          <p:nvPr/>
        </p:nvSpPr>
        <p:spPr>
          <a:xfrm rot="21151200">
            <a:off x="6543000" y="2755800"/>
            <a:ext cx="2717280" cy="2716560"/>
          </a:xfrm>
          <a:prstGeom prst="decagon">
            <a:avLst>
              <a:gd name="vf" fmla="val 105146"/>
            </a:avLst>
          </a:prstGeom>
          <a:solidFill>
            <a:srgbClr val="95FFD4">
              <a:alpha val="53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2" name="Google Shape;67;p9"/>
          <p:cNvSpPr/>
          <p:nvPr/>
        </p:nvSpPr>
        <p:spPr>
          <a:xfrm>
            <a:off x="0" y="0"/>
            <a:ext cx="251640" cy="5142960"/>
          </a:xfrm>
          <a:prstGeom prst="rect">
            <a:avLst/>
          </a:prstGeom>
          <a:gradFill rotWithShape="0"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0D6FC"/>
            </a:gs>
            <a:gs pos="0">
              <a:srgbClr val="B8C2FB"/>
            </a:gs>
            <a:gs pos="1000">
              <a:srgbClr val="B8C2FB"/>
            </a:gs>
            <a:gs pos="100000">
              <a:srgbClr val="EAFFF6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81;p13"/>
          <p:cNvSpPr/>
          <p:nvPr/>
        </p:nvSpPr>
        <p:spPr>
          <a:xfrm>
            <a:off x="6947280" y="2704680"/>
            <a:ext cx="2717280" cy="2716560"/>
          </a:xfrm>
          <a:prstGeom prst="decagon">
            <a:avLst>
              <a:gd name="vf" fmla="val 105146"/>
            </a:avLst>
          </a:prstGeom>
          <a:solidFill>
            <a:srgbClr val="95FFD4">
              <a:alpha val="53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6" name="Google Shape;95;p13"/>
          <p:cNvSpPr/>
          <p:nvPr/>
        </p:nvSpPr>
        <p:spPr>
          <a:xfrm>
            <a:off x="0" y="0"/>
            <a:ext cx="251640" cy="5142960"/>
          </a:xfrm>
          <a:prstGeom prst="rect">
            <a:avLst/>
          </a:prstGeom>
          <a:gradFill rotWithShape="0"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0D6FC"/>
            </a:gs>
            <a:gs pos="0">
              <a:srgbClr val="B8C2FB"/>
            </a:gs>
            <a:gs pos="1000">
              <a:srgbClr val="B8C2FB"/>
            </a:gs>
            <a:gs pos="100000">
              <a:srgbClr val="EAFFF6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296;p37"/>
          <p:cNvSpPr/>
          <p:nvPr/>
        </p:nvSpPr>
        <p:spPr>
          <a:xfrm>
            <a:off x="597240" y="562320"/>
            <a:ext cx="249480" cy="249480"/>
          </a:xfrm>
          <a:custGeom>
            <a:avLst/>
            <a:gdLst>
              <a:gd name="textAreaLeft" fmla="*/ 0 w 249480"/>
              <a:gd name="textAreaRight" fmla="*/ 250200 w 249480"/>
              <a:gd name="textAreaTop" fmla="*/ 0 h 249480"/>
              <a:gd name="textAreaBottom" fmla="*/ 250200 h 249480"/>
            </a:gdLst>
            <a:ahLst/>
            <a:cxnLst/>
            <a:rect l="textAreaLeft" t="textAreaTop" r="textAreaRight" b="textAreaBottom"/>
            <a:pathLst>
              <a:path w="12076" h="12076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0" name="Google Shape;297;p37"/>
          <p:cNvSpPr/>
          <p:nvPr/>
        </p:nvSpPr>
        <p:spPr>
          <a:xfrm>
            <a:off x="8296560" y="4330800"/>
            <a:ext cx="249480" cy="249480"/>
          </a:xfrm>
          <a:custGeom>
            <a:avLst/>
            <a:gdLst>
              <a:gd name="textAreaLeft" fmla="*/ 0 w 249480"/>
              <a:gd name="textAreaRight" fmla="*/ 250200 w 249480"/>
              <a:gd name="textAreaTop" fmla="*/ 0 h 249480"/>
              <a:gd name="textAreaBottom" fmla="*/ 250200 h 249480"/>
            </a:gdLst>
            <a:ahLst/>
            <a:cxnLst/>
            <a:rect l="textAreaLeft" t="textAreaTop" r="textAreaRight" b="textAreaBottom"/>
            <a:pathLst>
              <a:path w="12076" h="12076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1" name="Google Shape;298;p37"/>
          <p:cNvSpPr/>
          <p:nvPr/>
        </p:nvSpPr>
        <p:spPr>
          <a:xfrm rot="21151200">
            <a:off x="494280" y="-154080"/>
            <a:ext cx="2717280" cy="2716560"/>
          </a:xfrm>
          <a:prstGeom prst="decagon">
            <a:avLst>
              <a:gd name="vf" fmla="val 105146"/>
            </a:avLst>
          </a:prstGeom>
          <a:solidFill>
            <a:srgbClr val="95FFD4">
              <a:alpha val="53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0D6FC"/>
            </a:gs>
            <a:gs pos="0">
              <a:srgbClr val="B8C2FB"/>
            </a:gs>
            <a:gs pos="1000">
              <a:srgbClr val="B8C2FB"/>
            </a:gs>
            <a:gs pos="100000">
              <a:srgbClr val="EAFFF6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00;p38"/>
          <p:cNvSpPr/>
          <p:nvPr/>
        </p:nvSpPr>
        <p:spPr>
          <a:xfrm>
            <a:off x="597240" y="562320"/>
            <a:ext cx="249480" cy="249480"/>
          </a:xfrm>
          <a:custGeom>
            <a:avLst/>
            <a:gdLst>
              <a:gd name="textAreaLeft" fmla="*/ 0 w 249480"/>
              <a:gd name="textAreaRight" fmla="*/ 250200 w 249480"/>
              <a:gd name="textAreaTop" fmla="*/ 0 h 249480"/>
              <a:gd name="textAreaBottom" fmla="*/ 250200 h 249480"/>
            </a:gdLst>
            <a:ahLst/>
            <a:cxnLst/>
            <a:rect l="textAreaLeft" t="textAreaTop" r="textAreaRight" b="textAreaBottom"/>
            <a:pathLst>
              <a:path w="12076" h="12076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5" name="Google Shape;301;p38"/>
          <p:cNvSpPr/>
          <p:nvPr/>
        </p:nvSpPr>
        <p:spPr>
          <a:xfrm>
            <a:off x="8296560" y="4330800"/>
            <a:ext cx="249480" cy="249480"/>
          </a:xfrm>
          <a:custGeom>
            <a:avLst/>
            <a:gdLst>
              <a:gd name="textAreaLeft" fmla="*/ 0 w 249480"/>
              <a:gd name="textAreaRight" fmla="*/ 250200 w 249480"/>
              <a:gd name="textAreaTop" fmla="*/ 0 h 249480"/>
              <a:gd name="textAreaBottom" fmla="*/ 250200 h 249480"/>
            </a:gdLst>
            <a:ahLst/>
            <a:cxnLst/>
            <a:rect l="textAreaLeft" t="textAreaTop" r="textAreaRight" b="textAreaBottom"/>
            <a:pathLst>
              <a:path w="12076" h="12076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6" name="Google Shape;302;p38"/>
          <p:cNvSpPr/>
          <p:nvPr/>
        </p:nvSpPr>
        <p:spPr>
          <a:xfrm rot="21151200">
            <a:off x="417600" y="2975400"/>
            <a:ext cx="2717280" cy="2716560"/>
          </a:xfrm>
          <a:prstGeom prst="decagon">
            <a:avLst>
              <a:gd name="vf" fmla="val 105146"/>
            </a:avLst>
          </a:prstGeom>
          <a:solidFill>
            <a:srgbClr val="95FFD4">
              <a:alpha val="53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abrinaShahana/StudentAssistant" TargetMode="External"/><Relationship Id="rId2" Type="http://schemas.openxmlformats.org/officeDocument/2006/relationships/hyperlink" Target="https://github.com/shanjida-alam/Student-Assistant-App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0">
          <a:gsLst>
            <a:gs pos="0">
              <a:srgbClr val="D0D6FC"/>
            </a:gs>
            <a:gs pos="0">
              <a:srgbClr val="B8C2FB"/>
            </a:gs>
            <a:gs pos="1000">
              <a:srgbClr val="B8C2FB"/>
            </a:gs>
            <a:gs pos="100000">
              <a:srgbClr val="EAFFF6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1631" y="492927"/>
            <a:ext cx="7480738" cy="1828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80000"/>
              </a:lnSpc>
              <a:buNone/>
              <a:tabLst>
                <a:tab pos="0" algn="l"/>
              </a:tabLst>
            </a:pPr>
            <a:r>
              <a:rPr lang="en" sz="3200" b="0" strike="noStrike" spc="-1" dirty="0">
                <a:solidFill>
                  <a:schemeClr val="dk1"/>
                </a:solidFill>
                <a:latin typeface="Times New Roman"/>
                <a:ea typeface="Abhaya Libre"/>
              </a:rPr>
              <a:t>Student Assistant App</a:t>
            </a:r>
            <a:r>
              <a:rPr lang="en" sz="3200" b="1" strike="noStrike" spc="-1" dirty="0">
                <a:solidFill>
                  <a:schemeClr val="dk1"/>
                </a:solidFill>
                <a:latin typeface="Times New Roman"/>
                <a:ea typeface="Abhaya Libre"/>
              </a:rPr>
              <a:t>: </a:t>
            </a:r>
            <a:br>
              <a:rPr sz="3200" dirty="0"/>
            </a:br>
            <a:r>
              <a:rPr lang="en" sz="3200" b="0" strike="noStrike" spc="-1" dirty="0">
                <a:solidFill>
                  <a:schemeClr val="dk1"/>
                </a:solidFill>
                <a:latin typeface="Times New Roman"/>
                <a:ea typeface="Abhaya Libre"/>
              </a:rPr>
              <a:t>Enhancing Student Life with Effortless Organization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8951" y="2821773"/>
            <a:ext cx="3652560" cy="214436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400" b="1" strike="noStrike" spc="-1" dirty="0">
                <a:solidFill>
                  <a:schemeClr val="dk1"/>
                </a:solidFill>
                <a:latin typeface="Times New Roman"/>
                <a:ea typeface="Abhaya Libre"/>
              </a:rPr>
              <a:t>Presented To</a:t>
            </a:r>
            <a:br>
              <a:rPr sz="1600" dirty="0"/>
            </a:br>
            <a:r>
              <a:rPr lang="en-US" sz="2000" b="0" strike="noStrike" spc="-1" dirty="0">
                <a:solidFill>
                  <a:schemeClr val="dk1"/>
                </a:solidFill>
                <a:latin typeface="Times New Roman"/>
                <a:ea typeface="Abhaya Libre"/>
              </a:rPr>
              <a:t>Dr. Md. </a:t>
            </a:r>
            <a:r>
              <a:rPr lang="en-US" sz="2000" b="0" strike="noStrike" spc="-1" dirty="0" err="1">
                <a:solidFill>
                  <a:schemeClr val="dk1"/>
                </a:solidFill>
                <a:latin typeface="Times New Roman"/>
                <a:ea typeface="Abhaya Libre"/>
              </a:rPr>
              <a:t>Ezharul</a:t>
            </a:r>
            <a:r>
              <a:rPr lang="en-US" sz="2000" b="0" strike="noStrike" spc="-1" dirty="0">
                <a:solidFill>
                  <a:schemeClr val="dk1"/>
                </a:solidFill>
                <a:latin typeface="Times New Roman"/>
                <a:ea typeface="Abhaya Libre"/>
              </a:rPr>
              <a:t> Islam</a:t>
            </a:r>
          </a:p>
          <a:p>
            <a:r>
              <a:rPr lang="en-US" sz="1200" b="0" strike="noStrike" spc="-1" dirty="0">
                <a:solidFill>
                  <a:srgbClr val="000000"/>
                </a:solidFill>
                <a:latin typeface="Times New Roman"/>
                <a:ea typeface="Abhaya Libre"/>
              </a:rPr>
              <a:t> </a:t>
            </a:r>
            <a:r>
              <a:rPr lang="en-US" b="0" strike="noStrike" spc="-1" dirty="0">
                <a:solidFill>
                  <a:schemeClr val="dk1"/>
                </a:solidFill>
                <a:latin typeface="Times New Roman"/>
                <a:ea typeface="Abhaya Libre"/>
              </a:rPr>
              <a:t>Professor </a:t>
            </a:r>
            <a:r>
              <a:rPr lang="en-US" sz="1200" b="0" strike="noStrike" spc="-1" dirty="0">
                <a:solidFill>
                  <a:schemeClr val="dk1"/>
                </a:solidFill>
                <a:latin typeface="Times New Roman"/>
                <a:ea typeface="Abhaya Libre"/>
              </a:rPr>
              <a:t>	</a:t>
            </a:r>
          </a:p>
          <a:p>
            <a:endParaRPr lang="en-US" sz="1200" spc="-1" dirty="0">
              <a:solidFill>
                <a:schemeClr val="dk1"/>
              </a:solidFill>
              <a:latin typeface="Times New Roman"/>
              <a:ea typeface="Abhaya Libre"/>
            </a:endParaRPr>
          </a:p>
          <a:p>
            <a:r>
              <a:rPr lang="en-US" sz="2000" b="0" strike="noStrike" spc="-1" dirty="0">
                <a:solidFill>
                  <a:schemeClr val="dk1"/>
                </a:solidFill>
                <a:latin typeface="Times New Roman"/>
                <a:ea typeface="Abhaya Libre"/>
              </a:rPr>
              <a:t>Samsun Nahar </a:t>
            </a:r>
            <a:r>
              <a:rPr lang="en-US" sz="2000" b="0" strike="noStrike" spc="-1" dirty="0" err="1">
                <a:solidFill>
                  <a:schemeClr val="dk1"/>
                </a:solidFill>
                <a:latin typeface="Times New Roman"/>
                <a:ea typeface="Abhaya Libre"/>
              </a:rPr>
              <a:t>Khandakar</a:t>
            </a:r>
            <a:endParaRPr lang="en-US" sz="2000" b="0" strike="noStrike" spc="-1" dirty="0">
              <a:solidFill>
                <a:schemeClr val="dk1"/>
              </a:solidFill>
              <a:latin typeface="Times New Roman"/>
              <a:ea typeface="Abhaya Libre"/>
            </a:endParaRPr>
          </a:p>
          <a:p>
            <a:r>
              <a:rPr lang="en-US" b="0" strike="noStrike" spc="-1" dirty="0">
                <a:solidFill>
                  <a:schemeClr val="dk1"/>
                </a:solidFill>
                <a:latin typeface="Times New Roman"/>
                <a:ea typeface="Abhaya Libre"/>
              </a:rPr>
              <a:t>Lecturer</a:t>
            </a:r>
            <a:br>
              <a:rPr sz="1400" dirty="0"/>
            </a:b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72200" y="2971800"/>
            <a:ext cx="2971800" cy="1018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400" b="1" strike="noStrike" spc="-1" dirty="0">
                <a:solidFill>
                  <a:schemeClr val="dk1"/>
                </a:solidFill>
                <a:latin typeface="Times New Roman"/>
                <a:ea typeface="Abhaya Libre"/>
              </a:rPr>
              <a:t> </a:t>
            </a:r>
            <a:br>
              <a:rPr sz="1400" dirty="0"/>
            </a:b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24ECD6-2260-4053-8FA4-319B012F8D1E}"/>
              </a:ext>
            </a:extLst>
          </p:cNvPr>
          <p:cNvSpPr txBox="1"/>
          <p:nvPr/>
        </p:nvSpPr>
        <p:spPr>
          <a:xfrm>
            <a:off x="5491440" y="2821772"/>
            <a:ext cx="3652560" cy="214436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400" b="1" strike="noStrike" spc="-1" dirty="0">
                <a:solidFill>
                  <a:schemeClr val="dk1"/>
                </a:solidFill>
                <a:latin typeface="Times New Roman"/>
                <a:ea typeface="Abhaya Libre"/>
              </a:rPr>
              <a:t>Presented By</a:t>
            </a:r>
            <a:br>
              <a:rPr sz="1600" dirty="0"/>
            </a:br>
            <a:r>
              <a:rPr lang="en-US" sz="2000" spc="-1" dirty="0">
                <a:solidFill>
                  <a:schemeClr val="dk1"/>
                </a:solidFill>
                <a:latin typeface="Times New Roman"/>
              </a:rPr>
              <a:t>Shanjida Alam</a:t>
            </a:r>
            <a:endParaRPr lang="en-US" sz="2000" b="0" strike="noStrike" spc="-1" dirty="0">
              <a:solidFill>
                <a:schemeClr val="dk1"/>
              </a:solidFill>
              <a:latin typeface="Times New Roman"/>
              <a:ea typeface="Abhaya Libre"/>
            </a:endParaRPr>
          </a:p>
          <a:p>
            <a:r>
              <a:rPr lang="en-US" sz="1200" b="0" strike="noStrike" spc="-1" dirty="0">
                <a:solidFill>
                  <a:srgbClr val="000000"/>
                </a:solidFill>
                <a:latin typeface="Times New Roman"/>
                <a:ea typeface="Abhaya Libre"/>
              </a:rPr>
              <a:t> </a:t>
            </a:r>
            <a:r>
              <a:rPr lang="en-US" spc="-1" dirty="0">
                <a:solidFill>
                  <a:schemeClr val="dk1"/>
                </a:solidFill>
                <a:latin typeface="Times New Roman"/>
                <a:ea typeface="Abhaya Libre"/>
              </a:rPr>
              <a:t>ID: 353</a:t>
            </a:r>
            <a:endParaRPr lang="en-US" b="0" strike="noStrike" spc="-1" dirty="0">
              <a:solidFill>
                <a:schemeClr val="dk1"/>
              </a:solidFill>
              <a:latin typeface="Times New Roman"/>
              <a:ea typeface="Abhaya Libre"/>
            </a:endParaRPr>
          </a:p>
          <a:p>
            <a:endParaRPr lang="en-US" sz="1200" spc="-1" dirty="0">
              <a:solidFill>
                <a:schemeClr val="dk1"/>
              </a:solidFill>
              <a:latin typeface="Times New Roman"/>
              <a:ea typeface="Abhaya Libre"/>
            </a:endParaRPr>
          </a:p>
          <a:p>
            <a:r>
              <a:rPr lang="en-US" sz="2000" b="0" strike="noStrike" spc="-1" dirty="0" err="1">
                <a:solidFill>
                  <a:schemeClr val="dk1"/>
                </a:solidFill>
                <a:latin typeface="Times New Roman"/>
                <a:ea typeface="Abhaya Libre"/>
              </a:rPr>
              <a:t>Shabrina</a:t>
            </a:r>
            <a:r>
              <a:rPr lang="en-US" sz="2000" b="0" strike="noStrike" spc="-1" dirty="0">
                <a:solidFill>
                  <a:schemeClr val="dk1"/>
                </a:solidFill>
                <a:latin typeface="Times New Roman"/>
                <a:ea typeface="Abhaya Libre"/>
              </a:rPr>
              <a:t> </a:t>
            </a:r>
            <a:r>
              <a:rPr lang="en-US" sz="2000" b="0" strike="noStrike" spc="-1" dirty="0" err="1">
                <a:solidFill>
                  <a:schemeClr val="dk1"/>
                </a:solidFill>
                <a:latin typeface="Times New Roman"/>
                <a:ea typeface="Abhaya Libre"/>
              </a:rPr>
              <a:t>Akter</a:t>
            </a:r>
            <a:r>
              <a:rPr lang="en-US" sz="2000" b="0" strike="noStrike" spc="-1" dirty="0">
                <a:solidFill>
                  <a:schemeClr val="dk1"/>
                </a:solidFill>
                <a:latin typeface="Times New Roman"/>
                <a:ea typeface="Abhaya Libre"/>
              </a:rPr>
              <a:t> </a:t>
            </a:r>
            <a:r>
              <a:rPr lang="en-US" sz="2000" b="0" strike="noStrike" spc="-1" dirty="0" err="1">
                <a:solidFill>
                  <a:schemeClr val="dk1"/>
                </a:solidFill>
                <a:latin typeface="Times New Roman"/>
                <a:ea typeface="Abhaya Libre"/>
              </a:rPr>
              <a:t>Shahana</a:t>
            </a:r>
            <a:r>
              <a:rPr lang="en-US" sz="2000" b="0" strike="noStrike" spc="-1" dirty="0">
                <a:solidFill>
                  <a:schemeClr val="dk1"/>
                </a:solidFill>
                <a:latin typeface="Times New Roman"/>
                <a:ea typeface="Abhaya Libre"/>
              </a:rPr>
              <a:t> </a:t>
            </a:r>
          </a:p>
          <a:p>
            <a:r>
              <a:rPr lang="en-US" b="0" strike="noStrike" spc="-1" dirty="0">
                <a:solidFill>
                  <a:schemeClr val="dk1"/>
                </a:solidFill>
                <a:latin typeface="Times New Roman"/>
                <a:ea typeface="Abhaya Libre"/>
              </a:rPr>
              <a:t>ID: 2147 </a:t>
            </a:r>
            <a:br>
              <a:rPr lang="en-US" sz="1400" dirty="0"/>
            </a:b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6203D9-FCC2-46FE-A668-DCC2E1DB1876}"/>
              </a:ext>
            </a:extLst>
          </p:cNvPr>
          <p:cNvSpPr txBox="1"/>
          <p:nvPr/>
        </p:nvSpPr>
        <p:spPr>
          <a:xfrm>
            <a:off x="1823760" y="4843026"/>
            <a:ext cx="5651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Department of Computer Science and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234080" y="24126"/>
            <a:ext cx="6675840" cy="748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chemeClr val="dk1"/>
                </a:solidFill>
                <a:latin typeface="Times New Roman"/>
                <a:ea typeface="Poppins"/>
              </a:rPr>
              <a:t>Coding Design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079A3-65BE-491C-9D17-EF3C1AC93522}"/>
              </a:ext>
            </a:extLst>
          </p:cNvPr>
          <p:cNvSpPr txBox="1"/>
          <p:nvPr/>
        </p:nvSpPr>
        <p:spPr>
          <a:xfrm>
            <a:off x="8803377" y="4846968"/>
            <a:ext cx="4414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46D699-92B7-4C82-987A-592863F3F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23" y="1038159"/>
            <a:ext cx="2914800" cy="3801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4F8D2E-190A-47C9-8710-59C577E2D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848" y="1038159"/>
            <a:ext cx="5617247" cy="35661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01A140-7928-4B5F-9943-4CC0F4A32C4A}"/>
              </a:ext>
            </a:extLst>
          </p:cNvPr>
          <p:cNvSpPr txBox="1"/>
          <p:nvPr/>
        </p:nvSpPr>
        <p:spPr>
          <a:xfrm>
            <a:off x="268014" y="610844"/>
            <a:ext cx="387043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Responsibility Principle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234080" y="63540"/>
            <a:ext cx="6675840" cy="748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chemeClr val="dk1"/>
                </a:solidFill>
                <a:latin typeface="Times New Roman"/>
                <a:ea typeface="Poppins"/>
              </a:rPr>
              <a:t>Coding Design Continue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" name="Picture 4"/>
          <p:cNvPicPr/>
          <p:nvPr/>
        </p:nvPicPr>
        <p:blipFill>
          <a:blip r:embed="rId2"/>
          <a:stretch/>
        </p:blipFill>
        <p:spPr>
          <a:xfrm>
            <a:off x="2755067" y="1038158"/>
            <a:ext cx="2980800" cy="3931920"/>
          </a:xfrm>
          <a:prstGeom prst="rect">
            <a:avLst/>
          </a:prstGeom>
          <a:ln w="0">
            <a:noFill/>
          </a:ln>
          <a:scene3d>
            <a:camera prst="orthographicFront"/>
            <a:lightRig rig="threePt" dir="t"/>
          </a:scene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6C4D0B-C18C-4809-A461-2F7B1FC26183}"/>
              </a:ext>
            </a:extLst>
          </p:cNvPr>
          <p:cNvSpPr txBox="1"/>
          <p:nvPr/>
        </p:nvSpPr>
        <p:spPr>
          <a:xfrm>
            <a:off x="466286" y="586695"/>
            <a:ext cx="22887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MVVM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079A3-65BE-491C-9D17-EF3C1AC93522}"/>
              </a:ext>
            </a:extLst>
          </p:cNvPr>
          <p:cNvSpPr txBox="1"/>
          <p:nvPr/>
        </p:nvSpPr>
        <p:spPr>
          <a:xfrm>
            <a:off x="8803377" y="4886382"/>
            <a:ext cx="4414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256618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032641" y="0"/>
            <a:ext cx="6675840" cy="748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chemeClr val="dk1"/>
                </a:solidFill>
                <a:latin typeface="Times New Roman"/>
                <a:ea typeface="Poppins"/>
              </a:rPr>
              <a:t> Conclusion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TextBox 1"/>
          <p:cNvSpPr/>
          <p:nvPr/>
        </p:nvSpPr>
        <p:spPr>
          <a:xfrm>
            <a:off x="354586" y="826473"/>
            <a:ext cx="5303520" cy="2651760"/>
          </a:xfrm>
          <a:prstGeom prst="rect">
            <a:avLst/>
          </a:prstGeom>
          <a:solidFill>
            <a:schemeClr val="dk2"/>
          </a:solidFill>
          <a:ln w="0">
            <a:noFill/>
          </a:ln>
          <a:scene3d>
            <a:camera prst="orthographicFron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Planned extensions:</a:t>
            </a:r>
            <a:endParaRPr lang="en-US" sz="1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University system integration (e.g., LMS, Google Calendar).</a:t>
            </a:r>
            <a:endParaRPr lang="en-US" sz="1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Collaborative tools for group work.</a:t>
            </a:r>
            <a:endParaRPr lang="en-US" sz="1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To add, an AI note-taker allows students to input an image or voice recording. The AI extracts text from the image or voice and then generates a summary based on the extracted content.</a:t>
            </a:r>
            <a:endParaRPr lang="en-US" sz="1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159D12-3ADF-4920-BF95-D017147F3876}"/>
              </a:ext>
            </a:extLst>
          </p:cNvPr>
          <p:cNvSpPr txBox="1"/>
          <p:nvPr/>
        </p:nvSpPr>
        <p:spPr>
          <a:xfrm>
            <a:off x="4485291" y="3045112"/>
            <a:ext cx="4437992" cy="1323439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Empower students to:</a:t>
            </a:r>
            <a:endParaRPr lang="en-US" sz="1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Stay organized effortlessly.</a:t>
            </a:r>
            <a:endParaRPr lang="en-US" sz="1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Achieve financial independence.</a:t>
            </a:r>
            <a:endParaRPr lang="en-US" sz="1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Focus on what truly matters.</a:t>
            </a:r>
            <a:endParaRPr lang="en-US" sz="1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D81CE-8C49-4990-9BE1-60A500CB1792}"/>
              </a:ext>
            </a:extLst>
          </p:cNvPr>
          <p:cNvSpPr txBox="1"/>
          <p:nvPr/>
        </p:nvSpPr>
        <p:spPr>
          <a:xfrm>
            <a:off x="8671035" y="4800600"/>
            <a:ext cx="3626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 descr="Top Icons for PowerPoint Presentations – Question Mark ..."/>
          <p:cNvPicPr/>
          <p:nvPr/>
        </p:nvPicPr>
        <p:blipFill>
          <a:blip r:embed="rId2"/>
          <a:stretch/>
        </p:blipFill>
        <p:spPr>
          <a:xfrm>
            <a:off x="0" y="8280"/>
            <a:ext cx="9143280" cy="5142960"/>
          </a:xfrm>
          <a:prstGeom prst="rect">
            <a:avLst/>
          </a:prstGeom>
          <a:ln w="0">
            <a:noFill/>
          </a:ln>
        </p:spPr>
      </p:pic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0" y="-15840"/>
            <a:ext cx="6675840" cy="748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0" strike="noStrike" spc="-1">
                <a:solidFill>
                  <a:schemeClr val="dk1"/>
                </a:solidFill>
                <a:latin typeface="Times New Roman"/>
                <a:ea typeface="Poppins"/>
              </a:rPr>
              <a:t>Any Questions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1"/>
          <p:cNvSpPr/>
          <p:nvPr/>
        </p:nvSpPr>
        <p:spPr>
          <a:xfrm>
            <a:off x="2435760" y="1757880"/>
            <a:ext cx="2876400" cy="117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74" name="Picture 4" descr="Flat Thank You Slide Template for PowerPoint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71360"/>
            <a:ext cx="9143280" cy="5314320"/>
          </a:xfrm>
          <a:prstGeom prst="rect">
            <a:avLst/>
          </a:prstGeom>
          <a:ln w="0">
            <a:noFill/>
          </a:ln>
          <a:scene3d>
            <a:camera prst="orthographicFront"/>
            <a:lightRig rig="balanced" dir="t"/>
          </a:scene3d>
          <a:sp3d extrusionH="76200" prstMaterial="matte">
            <a:bevelT w="152400" h="50800" prst="softRound"/>
            <a:bevelB w="152400" h="50800" prst="softRound"/>
            <a:extrusionClr>
              <a:schemeClr val="bg2"/>
            </a:extrusion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531440" y="228600"/>
            <a:ext cx="6697800" cy="57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Abhaya Libre"/>
                <a:cs typeface="Times New Roman" panose="02020603050405020304" pitchFamily="18" charset="0"/>
              </a:rPr>
              <a:t>Table of contents</a:t>
            </a:r>
            <a:endParaRPr lang="en-US" sz="2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25"/>
          <p:cNvSpPr/>
          <p:nvPr/>
        </p:nvSpPr>
        <p:spPr>
          <a:xfrm>
            <a:off x="3200400" y="1081440"/>
            <a:ext cx="3326400" cy="3490560"/>
          </a:xfrm>
          <a:prstGeom prst="rect">
            <a:avLst/>
          </a:prstGeom>
          <a:solidFill>
            <a:schemeClr val="dk2"/>
          </a:solidFill>
          <a:ln w="0">
            <a:noFill/>
          </a:ln>
          <a:effectLst>
            <a:softEdge rad="114480"/>
          </a:effectLst>
          <a:scene3d>
            <a:camera prst="orthographicFront"/>
            <a:lightRig rig="balanced" dir="t"/>
          </a:scene3d>
          <a:sp3d extrusionH="76200">
            <a:bevelT/>
            <a:extrusionClr>
              <a:schemeClr val="accent1">
                <a:lumMod val="20000"/>
                <a:lumOff val="80000"/>
              </a:schemeClr>
            </a:extrusion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"/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Introduction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"/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Objectives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"/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Target Audience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"/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Key Features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"/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To-Do Management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"/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Personal Finance Management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"/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Coding Design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"/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Future Work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"/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Conclusion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2514600" y="125826"/>
            <a:ext cx="4044600" cy="748800"/>
          </a:xfrm>
          <a:prstGeom prst="rect">
            <a:avLst/>
          </a:prstGeom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1" strike="noStrike" spc="-1">
                <a:solidFill>
                  <a:schemeClr val="dk1"/>
                </a:solidFill>
                <a:latin typeface="Times New Roman"/>
                <a:ea typeface="Abhaya Libre"/>
              </a:rPr>
              <a:t>Introduction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TextBox 8"/>
          <p:cNvSpPr/>
          <p:nvPr/>
        </p:nvSpPr>
        <p:spPr>
          <a:xfrm>
            <a:off x="300193" y="772887"/>
            <a:ext cx="3869786" cy="4076585"/>
          </a:xfrm>
          <a:prstGeom prst="rect">
            <a:avLst/>
          </a:prstGeom>
          <a:solidFill>
            <a:schemeClr val="dk2"/>
          </a:solidFill>
          <a:ln w="0">
            <a:noFill/>
          </a:ln>
          <a:effectLst>
            <a:softEdge rad="12600"/>
          </a:effectLst>
          <a:scene3d>
            <a:camera prst="orthographicFront"/>
            <a:lightRig rig="threePt" dir="t"/>
          </a:scene3d>
          <a:sp3d extrusionH="76200">
            <a:extrusionClr>
              <a:schemeClr val="accent1">
                <a:lumMod val="20000"/>
                <a:lumOff val="80000"/>
              </a:schemeClr>
            </a:extrusion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7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Problem: </a:t>
            </a:r>
            <a:endParaRPr lang="en-US" sz="17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Students often struggle to balance academic tasks and personal finances leading to stress and inefficiency.</a:t>
            </a:r>
            <a:endParaRPr lang="en-US" sz="1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endParaRPr lang="en-US" sz="1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17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Solution:</a:t>
            </a:r>
            <a:endParaRPr lang="en-US" sz="17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Student-Assistant, a unified app designed to streamline daily organization with task management and finance tracking.</a:t>
            </a:r>
            <a:endParaRPr lang="en-US" sz="1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endParaRPr lang="en-US" sz="1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17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Project Link:</a:t>
            </a:r>
            <a:endParaRPr lang="en-US" sz="17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https://github.com/shanjida-alam/Student-Assistant-App</a:t>
            </a:r>
            <a:endParaRPr lang="en-US" sz="1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https://github.com/ShabrinaShahana/StudentAssistant</a:t>
            </a:r>
            <a:endParaRPr lang="en-US" sz="1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endParaRPr lang="en-US" sz="1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9042E6-BC62-45D1-8A88-7CE39EE93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579" y="773754"/>
            <a:ext cx="4445228" cy="42045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70AD57-87B5-4828-B058-C84729963B47}"/>
              </a:ext>
            </a:extLst>
          </p:cNvPr>
          <p:cNvSpPr txBox="1"/>
          <p:nvPr/>
        </p:nvSpPr>
        <p:spPr>
          <a:xfrm>
            <a:off x="8843807" y="4832172"/>
            <a:ext cx="252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2514600" y="165240"/>
            <a:ext cx="4044600" cy="748800"/>
          </a:xfrm>
          <a:prstGeom prst="rect">
            <a:avLst/>
          </a:prstGeom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1" strike="noStrike" spc="-1">
                <a:solidFill>
                  <a:schemeClr val="dk1"/>
                </a:solidFill>
                <a:latin typeface="Times New Roman"/>
                <a:ea typeface="Abhaya Libre"/>
              </a:rPr>
              <a:t>Objectives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Flowchart: Alternate Process 40"/>
          <p:cNvSpPr/>
          <p:nvPr/>
        </p:nvSpPr>
        <p:spPr>
          <a:xfrm>
            <a:off x="1016875" y="1198359"/>
            <a:ext cx="2569779" cy="914040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Simplify task management with TO-DO tools.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Flowchart: Alternate Process 41"/>
          <p:cNvSpPr/>
          <p:nvPr/>
        </p:nvSpPr>
        <p:spPr>
          <a:xfrm>
            <a:off x="5833240" y="1202121"/>
            <a:ext cx="2459421" cy="914040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Promote financial literacy among students.</a:t>
            </a:r>
          </a:p>
        </p:txBody>
      </p:sp>
      <p:sp>
        <p:nvSpPr>
          <p:cNvPr id="43" name="Flowchart: Alternate Process 42"/>
          <p:cNvSpPr/>
          <p:nvPr/>
        </p:nvSpPr>
        <p:spPr>
          <a:xfrm>
            <a:off x="3508200" y="2672615"/>
            <a:ext cx="2703414" cy="914040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Boost productivity with reminders and prioritization.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5833241" y="4067863"/>
            <a:ext cx="2459420" cy="914040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Combine task and finance management in one app.</a:t>
            </a:r>
          </a:p>
        </p:txBody>
      </p:sp>
      <p:sp>
        <p:nvSpPr>
          <p:cNvPr id="45" name="Flowchart: Alternate Process 44"/>
          <p:cNvSpPr/>
          <p:nvPr/>
        </p:nvSpPr>
        <p:spPr>
          <a:xfrm>
            <a:off x="1016876" y="3988675"/>
            <a:ext cx="2569778" cy="914040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Provide seamless expense and income tracking.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E3E852-A56A-4E9D-BE22-FA7277986E9D}"/>
              </a:ext>
            </a:extLst>
          </p:cNvPr>
          <p:cNvSpPr txBox="1"/>
          <p:nvPr/>
        </p:nvSpPr>
        <p:spPr>
          <a:xfrm>
            <a:off x="8797159" y="4797237"/>
            <a:ext cx="157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25"/>
          <p:cNvSpPr/>
          <p:nvPr/>
        </p:nvSpPr>
        <p:spPr>
          <a:xfrm>
            <a:off x="835573" y="1284828"/>
            <a:ext cx="7575330" cy="3199422"/>
          </a:xfrm>
          <a:prstGeom prst="rect">
            <a:avLst/>
          </a:prstGeom>
          <a:solidFill>
            <a:schemeClr val="dk2"/>
          </a:solidFill>
          <a:ln w="0">
            <a:noFill/>
          </a:ln>
          <a:effectLst>
            <a:softEdge rad="114480"/>
          </a:effectLst>
          <a:scene3d>
            <a:camera prst="orthographicFront"/>
            <a:lightRig rig="balanced" dir="t"/>
          </a:scene3d>
          <a:sp3d extrusionH="76200">
            <a:extrusionClr>
              <a:schemeClr val="accent1">
                <a:lumMod val="20000"/>
                <a:lumOff val="80000"/>
              </a:schemeClr>
            </a:extrusion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700" b="1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High School Students</a:t>
            </a:r>
            <a:r>
              <a:rPr lang="en-US" sz="1700" b="0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: </a:t>
            </a:r>
            <a:endParaRPr lang="en-US" sz="17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lvl="1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           Managing assignments,</a:t>
            </a:r>
            <a:endParaRPr lang="en-US" sz="1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lvl="1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          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Extracurriculars, and </a:t>
            </a:r>
            <a:endParaRPr lang="en-US" sz="1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lvl="1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           P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ersonal expenses.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700" b="1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University Students:</a:t>
            </a:r>
            <a:r>
              <a:rPr lang="en-US" sz="1700" b="0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 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             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Balancing academics,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                P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art-time jobs, and 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                S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ocial activities.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700" b="1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Part-Time Working Students</a:t>
            </a:r>
            <a:r>
              <a:rPr lang="en-US" sz="1700" b="0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: </a:t>
            </a:r>
            <a:endParaRPr lang="en-US" sz="1700" spc="-1" dirty="0">
              <a:solidFill>
                <a:srgbClr val="000000"/>
              </a:solidFill>
              <a:latin typeface="Times New Roman"/>
              <a:ea typeface="Arial"/>
            </a:endParaRPr>
          </a:p>
          <a:p>
            <a:pPr algn="just">
              <a:lnSpc>
                <a:spcPct val="100000"/>
              </a:lnSpc>
              <a:buClr>
                <a:srgbClr val="000000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             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Managing work schedules alongside studies.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700" b="1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Budget-Conscious Students: 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</a:pPr>
            <a:r>
              <a:rPr lang="en-US" b="1" spc="-1" dirty="0">
                <a:solidFill>
                  <a:srgbClr val="000000"/>
                </a:solidFill>
                <a:latin typeface="Times New Roman"/>
                <a:ea typeface="Arial"/>
              </a:rPr>
              <a:t>             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Those aiming to improve financial discipline and savings.  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600938" y="204952"/>
            <a:ext cx="4044600" cy="748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chemeClr val="dk1"/>
                </a:solidFill>
                <a:latin typeface="Times New Roman"/>
                <a:ea typeface="Poppins"/>
              </a:rPr>
              <a:t>Target Audience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16CFF5-04E6-4FF4-92DD-A039853C4380}"/>
              </a:ext>
            </a:extLst>
          </p:cNvPr>
          <p:cNvSpPr txBox="1"/>
          <p:nvPr/>
        </p:nvSpPr>
        <p:spPr>
          <a:xfrm>
            <a:off x="8686800" y="4837000"/>
            <a:ext cx="315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25"/>
          <p:cNvSpPr/>
          <p:nvPr/>
        </p:nvSpPr>
        <p:spPr>
          <a:xfrm>
            <a:off x="757440" y="988155"/>
            <a:ext cx="3813840" cy="1337374"/>
          </a:xfrm>
          <a:prstGeom prst="rect">
            <a:avLst/>
          </a:prstGeom>
          <a:solidFill>
            <a:schemeClr val="dk2"/>
          </a:solidFill>
          <a:ln w="0">
            <a:noFill/>
          </a:ln>
          <a:effectLst>
            <a:softEdge rad="114480"/>
          </a:effectLst>
          <a:scene3d>
            <a:camera prst="orthographicFront"/>
            <a:lightRig rig="balanced" dir="t"/>
          </a:scene3d>
          <a:sp3d extrusionH="76200">
            <a:extrusionClr>
              <a:schemeClr val="accent1">
                <a:lumMod val="20000"/>
                <a:lumOff val="80000"/>
              </a:schemeClr>
            </a:extrusion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 </a:t>
            </a:r>
            <a:r>
              <a:rPr lang="en-US" sz="1700" b="1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1. TO-DO Management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Prioritize and track tasks efficiently.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Set reminders for deadlines.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Categorize tasks for better organization.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548980" y="139308"/>
            <a:ext cx="4044600" cy="748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chemeClr val="dk1"/>
                </a:solidFill>
                <a:latin typeface="Times New Roman"/>
                <a:ea typeface="Poppins"/>
              </a:rPr>
              <a:t>Key Features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TextBox 6"/>
          <p:cNvSpPr/>
          <p:nvPr/>
        </p:nvSpPr>
        <p:spPr>
          <a:xfrm>
            <a:off x="757439" y="2958095"/>
            <a:ext cx="3869739" cy="1091153"/>
          </a:xfrm>
          <a:prstGeom prst="rect">
            <a:avLst/>
          </a:prstGeom>
          <a:solidFill>
            <a:schemeClr val="dk2"/>
          </a:solidFill>
          <a:ln w="0">
            <a:noFill/>
          </a:ln>
          <a:effectLst>
            <a:softEdge rad="114480"/>
          </a:effectLst>
          <a:scene3d>
            <a:camera prst="orthographicFront"/>
            <a:lightRig rig="balanced" dir="t"/>
          </a:scene3d>
          <a:sp3d extrusionH="76200">
            <a:extrusionClr>
              <a:schemeClr val="accent1">
                <a:lumMod val="20000"/>
                <a:lumOff val="80000"/>
              </a:schemeClr>
            </a:extrusion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2. </a:t>
            </a:r>
            <a:r>
              <a:rPr lang="en-US" sz="1700" b="1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Personal Finance Management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Track expenses and manage budgets.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Set savings goals and monitor progress.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Arial"/>
              </a:rPr>
              <a:t>Generate spending analysis reports.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80411-9CF8-40A9-B8E2-377C3E23F9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8" b="5440"/>
          <a:stretch/>
        </p:blipFill>
        <p:spPr>
          <a:xfrm>
            <a:off x="6228860" y="763267"/>
            <a:ext cx="1966799" cy="3931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CE69EA-9B7F-4698-AA3C-B6682C88881F}"/>
              </a:ext>
            </a:extLst>
          </p:cNvPr>
          <p:cNvSpPr txBox="1"/>
          <p:nvPr/>
        </p:nvSpPr>
        <p:spPr>
          <a:xfrm>
            <a:off x="8726214" y="4824247"/>
            <a:ext cx="2443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549700" y="0"/>
            <a:ext cx="4044600" cy="748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chemeClr val="dk1"/>
                </a:solidFill>
                <a:latin typeface="Times New Roman"/>
                <a:ea typeface="Poppins"/>
              </a:rPr>
              <a:t>Demo Video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806CF0-E844-443E-A34A-A63FC8A36F3F}"/>
              </a:ext>
            </a:extLst>
          </p:cNvPr>
          <p:cNvSpPr txBox="1"/>
          <p:nvPr/>
        </p:nvSpPr>
        <p:spPr>
          <a:xfrm>
            <a:off x="8773510" y="4897279"/>
            <a:ext cx="220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7</a:t>
            </a:r>
          </a:p>
        </p:txBody>
      </p:sp>
      <p:pic>
        <p:nvPicPr>
          <p:cNvPr id="4" name="WhatsApp Video 2024-12-11 at 03.25.42_46b75c9e">
            <a:hlinkClick r:id="" action="ppaction://media"/>
            <a:extLst>
              <a:ext uri="{FF2B5EF4-FFF2-40B4-BE49-F238E27FC236}">
                <a16:creationId xmlns:a16="http://schemas.microsoft.com/office/drawing/2014/main" id="{0F666320-8A6A-405C-9D22-CC9EF55C3BF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87"/>
                </p14:media>
              </p:ext>
            </p:extLst>
          </p:nvPr>
        </p:nvPicPr>
        <p:blipFill rotWithShape="1">
          <a:blip r:embed="rId4"/>
          <a:srcRect t="-223" b="-223"/>
          <a:stretch/>
        </p:blipFill>
        <p:spPr>
          <a:xfrm>
            <a:off x="3646170" y="514350"/>
            <a:ext cx="185166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2105100" y="94494"/>
            <a:ext cx="4933800" cy="748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chemeClr val="dk1"/>
                </a:solidFill>
                <a:latin typeface="Times New Roman"/>
                <a:ea typeface="Poppins"/>
              </a:rPr>
              <a:t>To-Do Management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6A70E-FD8D-45BB-ACA0-76A80594C3CA}"/>
              </a:ext>
            </a:extLst>
          </p:cNvPr>
          <p:cNvSpPr txBox="1"/>
          <p:nvPr/>
        </p:nvSpPr>
        <p:spPr>
          <a:xfrm>
            <a:off x="8773510" y="4753303"/>
            <a:ext cx="181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00EB6-71B7-4D81-9855-971FB8C1B2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b="7586"/>
          <a:stretch/>
        </p:blipFill>
        <p:spPr>
          <a:xfrm>
            <a:off x="1136598" y="843294"/>
            <a:ext cx="2058119" cy="4023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F2154-4B14-4562-BDA2-E446D82322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1" b="5382"/>
          <a:stretch/>
        </p:blipFill>
        <p:spPr>
          <a:xfrm>
            <a:off x="3768719" y="797574"/>
            <a:ext cx="2071052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BDF185-110E-41F3-B6C4-573EF76E3F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3" b="6513"/>
          <a:stretch/>
        </p:blipFill>
        <p:spPr>
          <a:xfrm>
            <a:off x="6346105" y="797574"/>
            <a:ext cx="2080681" cy="4114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C9CE3E-F7BB-45A9-99AB-3942703D4DE4}"/>
              </a:ext>
            </a:extLst>
          </p:cNvPr>
          <p:cNvSpPr txBox="1"/>
          <p:nvPr/>
        </p:nvSpPr>
        <p:spPr>
          <a:xfrm>
            <a:off x="1136598" y="4808482"/>
            <a:ext cx="1355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1: Task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E10C0-2DBD-4EF3-A352-220E47F058CB}"/>
              </a:ext>
            </a:extLst>
          </p:cNvPr>
          <p:cNvSpPr txBox="1"/>
          <p:nvPr/>
        </p:nvSpPr>
        <p:spPr>
          <a:xfrm>
            <a:off x="3686767" y="4866501"/>
            <a:ext cx="207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2: Completed Task List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1948EC-400B-4595-A688-6BE2FA3A112B}"/>
              </a:ext>
            </a:extLst>
          </p:cNvPr>
          <p:cNvSpPr txBox="1"/>
          <p:nvPr/>
        </p:nvSpPr>
        <p:spPr>
          <a:xfrm>
            <a:off x="6677501" y="4776047"/>
            <a:ext cx="1630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3: Add New Task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062720" y="0"/>
            <a:ext cx="6675840" cy="748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chemeClr val="dk1"/>
                </a:solidFill>
                <a:latin typeface="Times New Roman"/>
                <a:ea typeface="Poppins"/>
              </a:rPr>
              <a:t>Personal Finance Management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B1FD7D-BCF2-46BB-B4A2-A461DC2CA8BD}"/>
              </a:ext>
            </a:extLst>
          </p:cNvPr>
          <p:cNvSpPr txBox="1"/>
          <p:nvPr/>
        </p:nvSpPr>
        <p:spPr>
          <a:xfrm>
            <a:off x="8765628" y="4863662"/>
            <a:ext cx="2443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2FCE0A-D0CE-459E-8A3A-EE90B81304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6" b="4557"/>
          <a:stretch/>
        </p:blipFill>
        <p:spPr>
          <a:xfrm>
            <a:off x="705329" y="630899"/>
            <a:ext cx="2110212" cy="42976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118D88-7078-45CD-B4DF-CE5BC5E622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5" b="4215"/>
          <a:stretch/>
        </p:blipFill>
        <p:spPr>
          <a:xfrm>
            <a:off x="3421403" y="630899"/>
            <a:ext cx="2128003" cy="4297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1501B4-085C-42A8-82A9-9EB7A150E3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2" b="6716"/>
          <a:stretch/>
        </p:blipFill>
        <p:spPr>
          <a:xfrm>
            <a:off x="6216056" y="642002"/>
            <a:ext cx="2189154" cy="42976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FD5BB7-FD4B-41EA-AC0C-CA9F7788731C}"/>
              </a:ext>
            </a:extLst>
          </p:cNvPr>
          <p:cNvSpPr txBox="1"/>
          <p:nvPr/>
        </p:nvSpPr>
        <p:spPr>
          <a:xfrm>
            <a:off x="524467" y="4888620"/>
            <a:ext cx="3000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4: Expense Breakdown Pie Chart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BFF8B1-FEB0-4015-B96F-552A6E7F42FF}"/>
              </a:ext>
            </a:extLst>
          </p:cNvPr>
          <p:cNvSpPr txBox="1"/>
          <p:nvPr/>
        </p:nvSpPr>
        <p:spPr>
          <a:xfrm>
            <a:off x="3605345" y="4832884"/>
            <a:ext cx="1583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5: Expense Details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9466E-DE13-422B-AB15-BD7BA4155215}"/>
              </a:ext>
            </a:extLst>
          </p:cNvPr>
          <p:cNvSpPr txBox="1"/>
          <p:nvPr/>
        </p:nvSpPr>
        <p:spPr>
          <a:xfrm>
            <a:off x="6342148" y="4848272"/>
            <a:ext cx="1936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6:Add New Expense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ftware Development App Pitch Deck by Slidesgo">
  <a:themeElements>
    <a:clrScheme name="Simple Light">
      <a:dk1>
        <a:srgbClr val="000000"/>
      </a:dk1>
      <a:lt1>
        <a:srgbClr val="FFFFFF"/>
      </a:lt1>
      <a:dk2>
        <a:srgbClr val="F3F3F3"/>
      </a:dk2>
      <a:lt2>
        <a:srgbClr val="95FFD4"/>
      </a:lt2>
      <a:accent1>
        <a:srgbClr val="6178F6"/>
      </a:accent1>
      <a:accent2>
        <a:srgbClr val="F8FFE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oftware Development App Pitch Deck by Slidesgo">
  <a:themeElements>
    <a:clrScheme name="Simple Light">
      <a:dk1>
        <a:srgbClr val="000000"/>
      </a:dk1>
      <a:lt1>
        <a:srgbClr val="FFFFFF"/>
      </a:lt1>
      <a:dk2>
        <a:srgbClr val="F3F3F3"/>
      </a:dk2>
      <a:lt2>
        <a:srgbClr val="95FFD4"/>
      </a:lt2>
      <a:accent1>
        <a:srgbClr val="6178F6"/>
      </a:accent1>
      <a:accent2>
        <a:srgbClr val="F8FFE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oftware Development App Pitch Deck by Slidesgo">
  <a:themeElements>
    <a:clrScheme name="Simple Light">
      <a:dk1>
        <a:srgbClr val="000000"/>
      </a:dk1>
      <a:lt1>
        <a:srgbClr val="FFFFFF"/>
      </a:lt1>
      <a:dk2>
        <a:srgbClr val="F3F3F3"/>
      </a:dk2>
      <a:lt2>
        <a:srgbClr val="95FFD4"/>
      </a:lt2>
      <a:accent1>
        <a:srgbClr val="6178F6"/>
      </a:accent1>
      <a:accent2>
        <a:srgbClr val="F8FFE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oftware Development App Pitch Deck by Slidesgo">
  <a:themeElements>
    <a:clrScheme name="Simple Light">
      <a:dk1>
        <a:srgbClr val="000000"/>
      </a:dk1>
      <a:lt1>
        <a:srgbClr val="FFFFFF"/>
      </a:lt1>
      <a:dk2>
        <a:srgbClr val="F3F3F3"/>
      </a:dk2>
      <a:lt2>
        <a:srgbClr val="95FFD4"/>
      </a:lt2>
      <a:accent1>
        <a:srgbClr val="6178F6"/>
      </a:accent1>
      <a:accent2>
        <a:srgbClr val="F8FFE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oftware Development App Pitch Deck by Slidesgo">
  <a:themeElements>
    <a:clrScheme name="Simple Light">
      <a:dk1>
        <a:srgbClr val="000000"/>
      </a:dk1>
      <a:lt1>
        <a:srgbClr val="FFFFFF"/>
      </a:lt1>
      <a:dk2>
        <a:srgbClr val="F3F3F3"/>
      </a:dk2>
      <a:lt2>
        <a:srgbClr val="95FFD4"/>
      </a:lt2>
      <a:accent1>
        <a:srgbClr val="6178F6"/>
      </a:accent1>
      <a:accent2>
        <a:srgbClr val="F8FFE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ftware Development App Pitch Deck by Slidesgo">
  <a:themeElements>
    <a:clrScheme name="Simple Light">
      <a:dk1>
        <a:srgbClr val="000000"/>
      </a:dk1>
      <a:lt1>
        <a:srgbClr val="FFFFFF"/>
      </a:lt1>
      <a:dk2>
        <a:srgbClr val="F3F3F3"/>
      </a:dk2>
      <a:lt2>
        <a:srgbClr val="95FFD4"/>
      </a:lt2>
      <a:accent1>
        <a:srgbClr val="6178F6"/>
      </a:accent1>
      <a:accent2>
        <a:srgbClr val="F8FFE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644</TotalTime>
  <Words>414</Words>
  <Application>Microsoft Office PowerPoint</Application>
  <PresentationFormat>On-screen Show (16:9)</PresentationFormat>
  <Paragraphs>95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Symbol</vt:lpstr>
      <vt:lpstr>Times New Roman</vt:lpstr>
      <vt:lpstr>Wingdings</vt:lpstr>
      <vt:lpstr>Software Development App Pitch Deck by Slidesgo</vt:lpstr>
      <vt:lpstr>Software Development App Pitch Deck by Slidesgo</vt:lpstr>
      <vt:lpstr>Software Development App Pitch Deck by Slidesgo</vt:lpstr>
      <vt:lpstr>Software Development App Pitch Deck by Slidesgo</vt:lpstr>
      <vt:lpstr>Software Development App Pitch Deck by Slidesgo</vt:lpstr>
      <vt:lpstr>Software Development App Pitch Deck by Slidesgo</vt:lpstr>
      <vt:lpstr>Student Assistant App:  Enhancing Student Life with Effortless Organization</vt:lpstr>
      <vt:lpstr>Table of contents</vt:lpstr>
      <vt:lpstr>Introduction</vt:lpstr>
      <vt:lpstr>Objectives</vt:lpstr>
      <vt:lpstr>Target Audience</vt:lpstr>
      <vt:lpstr>Key Features</vt:lpstr>
      <vt:lpstr>Demo Video</vt:lpstr>
      <vt:lpstr>To-Do Management</vt:lpstr>
      <vt:lpstr>Personal Finance Management</vt:lpstr>
      <vt:lpstr>Coding Design</vt:lpstr>
      <vt:lpstr>Coding Design Continue</vt:lpstr>
      <vt:lpstr> Conclusion</vt:lpstr>
      <vt:lpstr>Any 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Assistant App</dc:title>
  <dc:subject/>
  <dc:creator>Shanjida Alam</dc:creator>
  <dc:description/>
  <cp:lastModifiedBy>Shanjida Alam</cp:lastModifiedBy>
  <cp:revision>43</cp:revision>
  <dcterms:modified xsi:type="dcterms:W3CDTF">2024-12-11T03:24:26Z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</vt:i4>
  </property>
  <property fmtid="{D5CDD505-2E9C-101B-9397-08002B2CF9AE}" pid="3" name="Notes">
    <vt:i4>13</vt:i4>
  </property>
  <property fmtid="{D5CDD505-2E9C-101B-9397-08002B2CF9AE}" pid="4" name="PresentationFormat">
    <vt:lpwstr>On-screen Show (16:9)</vt:lpwstr>
  </property>
  <property fmtid="{D5CDD505-2E9C-101B-9397-08002B2CF9AE}" pid="5" name="Slides">
    <vt:i4>15</vt:i4>
  </property>
</Properties>
</file>